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63"/>
  </p:handoutMasterIdLst>
  <p:sldIdLst>
    <p:sldId id="952" r:id="rId4"/>
    <p:sldId id="561" r:id="rId5"/>
    <p:sldId id="953" r:id="rId6"/>
    <p:sldId id="957" r:id="rId8"/>
    <p:sldId id="1034" r:id="rId9"/>
    <p:sldId id="954" r:id="rId10"/>
    <p:sldId id="956" r:id="rId11"/>
    <p:sldId id="962" r:id="rId12"/>
    <p:sldId id="961" r:id="rId13"/>
    <p:sldId id="963" r:id="rId14"/>
    <p:sldId id="960" r:id="rId15"/>
    <p:sldId id="964" r:id="rId16"/>
    <p:sldId id="965" r:id="rId17"/>
    <p:sldId id="967" r:id="rId18"/>
    <p:sldId id="966" r:id="rId19"/>
    <p:sldId id="903" r:id="rId20"/>
    <p:sldId id="835" r:id="rId21"/>
    <p:sldId id="703" r:id="rId22"/>
    <p:sldId id="704" r:id="rId23"/>
    <p:sldId id="834" r:id="rId24"/>
    <p:sldId id="873" r:id="rId25"/>
    <p:sldId id="900" r:id="rId26"/>
    <p:sldId id="905" r:id="rId27"/>
    <p:sldId id="995" r:id="rId28"/>
    <p:sldId id="996" r:id="rId29"/>
    <p:sldId id="997" r:id="rId30"/>
    <p:sldId id="998" r:id="rId31"/>
    <p:sldId id="1036" r:id="rId32"/>
    <p:sldId id="969" r:id="rId33"/>
    <p:sldId id="970" r:id="rId34"/>
    <p:sldId id="977" r:id="rId35"/>
    <p:sldId id="971" r:id="rId36"/>
    <p:sldId id="972" r:id="rId37"/>
    <p:sldId id="973" r:id="rId38"/>
    <p:sldId id="976" r:id="rId39"/>
    <p:sldId id="974" r:id="rId40"/>
    <p:sldId id="975" r:id="rId41"/>
    <p:sldId id="1037" r:id="rId42"/>
    <p:sldId id="979" r:id="rId43"/>
    <p:sldId id="938" r:id="rId44"/>
    <p:sldId id="999" r:id="rId45"/>
    <p:sldId id="994" r:id="rId46"/>
    <p:sldId id="939" r:id="rId47"/>
    <p:sldId id="735" r:id="rId48"/>
    <p:sldId id="1038" r:id="rId49"/>
    <p:sldId id="980" r:id="rId50"/>
    <p:sldId id="981" r:id="rId51"/>
    <p:sldId id="982" r:id="rId52"/>
    <p:sldId id="983" r:id="rId53"/>
    <p:sldId id="984" r:id="rId54"/>
    <p:sldId id="1027" r:id="rId55"/>
    <p:sldId id="1035" r:id="rId56"/>
    <p:sldId id="986" r:id="rId57"/>
    <p:sldId id="987" r:id="rId58"/>
    <p:sldId id="988" r:id="rId59"/>
    <p:sldId id="989" r:id="rId60"/>
    <p:sldId id="990" r:id="rId61"/>
    <p:sldId id="991" r:id="rId62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151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8" Type="http://schemas.openxmlformats.org/officeDocument/2006/relationships/tags" Target="tags/tag57.xml"/><Relationship Id="rId67" Type="http://schemas.openxmlformats.org/officeDocument/2006/relationships/commentAuthors" Target="commentAuthors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e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.xml"/><Relationship Id="rId4" Type="http://schemas.openxmlformats.org/officeDocument/2006/relationships/image" Target="../media/image32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tags" Target="../tags/tag5.xml"/><Relationship Id="rId4" Type="http://schemas.openxmlformats.org/officeDocument/2006/relationships/image" Target="../media/image12.png"/><Relationship Id="rId3" Type="http://schemas.openxmlformats.org/officeDocument/2006/relationships/tags" Target="../tags/tag4.xml"/><Relationship Id="rId2" Type="http://schemas.openxmlformats.org/officeDocument/2006/relationships/image" Target="../media/image11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emf"/><Relationship Id="rId3" Type="http://schemas.openxmlformats.org/officeDocument/2006/relationships/oleObject" Target="../embeddings/oleObject3.bin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tags" Target="../tags/tag44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11.jpe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11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retrofit原理解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4509135"/>
            <a:ext cx="10058400" cy="1409700"/>
          </a:xfrm>
          <a:prstGeom prst="rect">
            <a:avLst/>
          </a:prstGeom>
        </p:spPr>
      </p:pic>
      <p:pic>
        <p:nvPicPr>
          <p:cNvPr id="3" name="图片 2" descr="YK{A{S35RV7J0`%H}VP()4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5960110"/>
            <a:ext cx="10058400" cy="716280"/>
          </a:xfrm>
          <a:prstGeom prst="rect">
            <a:avLst/>
          </a:prstGeom>
        </p:spPr>
      </p:pic>
      <p:pic>
        <p:nvPicPr>
          <p:cNvPr id="4" name="图片 3" descr="Q]N@$BR0PF8VKD$R4(C}11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762000"/>
            <a:ext cx="10058400" cy="3712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LI]_3I{C4X_@JDI_E8TZS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185" y="913130"/>
            <a:ext cx="8543925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%DWLUDN]_5RC`V23EHP7H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2518410"/>
            <a:ext cx="12502515" cy="16141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890" y="0"/>
            <a:ext cx="730059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中的注解是如何定义的？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SJ)SI_45][5XF[TXOP{EFR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449580"/>
            <a:ext cx="2800350" cy="6409055"/>
          </a:xfrm>
          <a:prstGeom prst="rect">
            <a:avLst/>
          </a:prstGeom>
        </p:spPr>
      </p:pic>
      <p:pic>
        <p:nvPicPr>
          <p:cNvPr id="3" name="图片 2" descr="Y~T1RND7$D`KT_JZ9_O7MB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05" y="1706245"/>
            <a:ext cx="905319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2805430" y="0"/>
          <a:ext cx="6580505" cy="929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212840" imgH="11053445" progId="Visio.Drawing.15">
                  <p:embed/>
                </p:oleObj>
              </mc:Choice>
              <mc:Fallback>
                <p:oleObj name="" r:id="rId1" imgW="6212840" imgH="1105344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05430" y="0"/>
                        <a:ext cx="6580505" cy="929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EV2[SR[Z$$`N$)AZV@[8@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268605"/>
            <a:ext cx="10058400" cy="941070"/>
          </a:xfrm>
          <a:prstGeom prst="rect">
            <a:avLst/>
          </a:prstGeom>
        </p:spPr>
      </p:pic>
      <p:pic>
        <p:nvPicPr>
          <p:cNvPr id="3" name="图片 2" descr="%HWEWU]AZ8]DUS6%H@MM3W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" y="1269365"/>
            <a:ext cx="9886950" cy="55721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注解的提取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"/>
            </p:custDataLst>
          </p:nvPr>
        </p:nvSpPr>
        <p:spPr>
          <a:xfrm>
            <a:off x="453390" y="1431925"/>
            <a:ext cx="11076305" cy="21863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注解通过反射获取。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首先通过 Class 对象的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isAnnotationPresent()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方法判断它是否应用了某个注解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然后通过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方法来获取 Annotation 对象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或者是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getAnnotations()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 返回注解到这个元素上的所有注解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元注解是什么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80060" y="1223645"/>
            <a:ext cx="11139805" cy="46393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元注解的定义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可以注解到注解上的注解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元注解是一种基本注解，但是它能够应用到其它的注解上面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元注解即特殊标签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它是一张特殊的标签，它的作用和目的就是给其他普通的标签进行解释说明的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五种元注解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Inherited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Repeatable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Documented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注解的生命周期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554990" y="1696720"/>
            <a:ext cx="11431905" cy="18935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定义该注解的生命周期 </a:t>
            </a:r>
            <a:r>
              <a:rPr lang="en-US" altLang="zh-CN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200" b="1" spc="200" dirty="0">
                <a:solidFill>
                  <a:srgbClr val="1D69A3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RetentionPolicy.SOURCE：在源文件中有效，被编译器丢弃，用来提示开发者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RetentionPolicy.CLASS： 在class文件有效，被虚拟机丢弃，用于自动生成代码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RetentionPolicy.RUNTIME：运行时有效，常用于自动注入</a:t>
            </a:r>
            <a:endParaRPr lang="zh-CN" altLang="en-US" sz="2000" spc="150" dirty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6235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注解的运用场景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限定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6"/>
          <p:cNvSpPr txBox="1"/>
          <p:nvPr>
            <p:custDataLst>
              <p:tags r:id="rId2"/>
            </p:custDataLst>
          </p:nvPr>
        </p:nvSpPr>
        <p:spPr>
          <a:xfrm>
            <a:off x="413385" y="2679700"/>
            <a:ext cx="10338435" cy="33502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ElementType.ANNOTATION_TYPE 可以给一个注解进行注解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ElementType.CONSTRUCTOR 可以给构造方法进行注解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ElementType.FIELD 可以给属性进行注解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ElementType.LOCAL_VARIABLE 可以给局部变量进行注解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ElementType.METHOD 可以给方法进行注解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ElementType.PACKAGE 可以给一个包进行注解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ElementType.PARAMETER 可以给一个方法内的参数进行注解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ElementType.TYPE 可以给一个类型进行注解，比如类、接口、枚举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413385" y="1111250"/>
            <a:ext cx="10149840" cy="13474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Wingdings" panose="05000000000000000000" charset="0"/>
              <a:buChar char="v"/>
            </a:pPr>
            <a:r>
              <a:rPr lang="zh-CN" altLang="en-US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运用的场景限定 - @Target</a:t>
            </a:r>
            <a:endParaRPr lang="zh-CN" altLang="en-US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 是目标的意思，@Target 指定了注解运用的地方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类比到标签，原本标签是你想张贴到哪个地方就到哪个地方，但是因为 @Target 的存在，它张贴的地方就非常具体了，比如只能张贴到方法上、类上、方法参数上等等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注解的继承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223520" y="1332865"/>
            <a:ext cx="10927080" cy="17881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"/>
            </a:pPr>
            <a:r>
              <a:rPr lang="zh-CN" altLang="en-US" sz="2400" b="1" spc="2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注解的继承 - @Inherited</a:t>
            </a:r>
            <a:endParaRPr lang="zh-CN" altLang="en-US" sz="2400" b="1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89000" lvl="1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u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但是它并不是说注解本身可以继承，而是说如果一个超类被 @Inherited 注解过的注解进行注解的话，那么如果它的子类没有被任何注解应用的话，那么这个子类就继承了超类的注解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4990" y="3465830"/>
            <a:ext cx="86912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老子非常有钱，所以人们给他贴了一张标签叫做富豪。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老子的儿子长大后，只要没有和老子断绝父子关系，虽然别人没有给他贴标签，但是他自然也是富豪。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老子的孙子长大了，自然也是富豪。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这就是人们口中戏称的富一代，富二代，富三代。虽然叫法不同，好像好多个标签，但其实事情的本质也就是他们有一张共同的标签，也就是老子身上的那张富豪的标签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65" y="4429760"/>
            <a:ext cx="2538730" cy="17862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165" y="2752090"/>
            <a:ext cx="2538730" cy="160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488950" y="1428750"/>
            <a:ext cx="8390255" cy="8724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Repeatable 自然是可重复的意思。@Repeatable 是 Java 1.8 才加进来的新特性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554990" y="2892425"/>
            <a:ext cx="6817995" cy="79121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举个例子，Zero老师我既是程序员又是老师,同时我还是个超人</a:t>
            </a:r>
            <a:endParaRPr lang="zh-CN" altLang="en-US" sz="18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1901825"/>
            <a:ext cx="4762500" cy="4000500"/>
          </a:xfrm>
          <a:prstGeom prst="rect">
            <a:avLst/>
          </a:prstGeom>
        </p:spPr>
      </p:pic>
      <p:sp>
        <p:nvSpPr>
          <p:cNvPr id="32" name="Title 6"/>
          <p:cNvSpPr txBox="1"/>
          <p:nvPr>
            <p:custDataLst>
              <p:tags r:id="rId5"/>
            </p:custDataLst>
          </p:nvPr>
        </p:nvSpPr>
        <p:spPr>
          <a:xfrm>
            <a:off x="554990" y="4077335"/>
            <a:ext cx="33553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如何实现?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54990" y="1634490"/>
            <a:ext cx="9061450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@Documented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顾名思义，这个元注解肯定是和文档有关。它的作用是能够将注解中的元素包含到 Javadoc 中去。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注解的属性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62280" y="1111250"/>
            <a:ext cx="11267440" cy="50069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注解的属性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也叫做成员变量。注解只有成员变量，没有方法。注解的成员变量在注解的定义中以“无形参的方法”形式来声明，其方法名定义了该成员变量的名字，其返回值定义了该成员变量的类型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属性的应用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只有一个value属性值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属性值的默认值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可用的属性类型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byte,short,char,int,long,float,double,boolean八种基本数据类型和String、Enum、Class、annotations等数据类型,以及这一些类型的数组一维</a:t>
            </a:r>
            <a:r>
              <a:rPr lang="en-US" altLang="zh-CN">
                <a:sym typeface="+mn-ea"/>
              </a:rPr>
              <a:t>[]</a:t>
            </a:r>
            <a:r>
              <a:rPr lang="zh-CN" altLang="en-US">
                <a:sym typeface="+mn-ea"/>
              </a:rPr>
              <a:t>.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554990" y="1246505"/>
            <a:ext cx="11400155" cy="32937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 注解用于为 Java 代码提供元数据。作为元数据，注解不直接影响你的代码执行，但也有一些类型的注解实际上可以用于这一目的。Java 注解是从 Java5 开始添加到 Java 的。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注解即标签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如果把代码想象成一个具有生命的个体，注解就是给这些代码的某些个体打标签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20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注解通过 @interface关键字进行定义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7" name="图片 26" descr="LOLT7`7}@{6N_N8B{_7XM(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" y="4622165"/>
            <a:ext cx="5105400" cy="141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{(OYW8CUD(_1LG_7(QTNM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890" y="2007235"/>
            <a:ext cx="4257675" cy="2200275"/>
          </a:xfrm>
          <a:prstGeom prst="rect">
            <a:avLst/>
          </a:prstGeom>
        </p:spPr>
      </p:pic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935355" y="774065"/>
            <a:ext cx="7017385" cy="7937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对人和事物的属性评价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对于抽象事物的解释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Title 6"/>
          <p:cNvSpPr txBox="1"/>
          <p:nvPr>
            <p:custDataLst>
              <p:tags r:id="rId3"/>
            </p:custDataLst>
          </p:nvPr>
        </p:nvSpPr>
        <p:spPr>
          <a:xfrm>
            <a:off x="4399280" y="4725670"/>
            <a:ext cx="65811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标签是对事物行为的某些角度的评价与解释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注解的使用场景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471170" y="1376680"/>
            <a:ext cx="9923145" cy="24618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提供信息给编译器： 编译器可以利用注解来探测错误和警告信息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编译阶段时的处理： 软件工具可以用来利用注解信息来生成代码、Html文档或者做其它相应处理。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运行时的处理： 某些注解可以在程序运行的时候接受代码的提取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值得注意的是，注解不是代码本身的一部分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注解的应用实例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146494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98628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ButterKnife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990" y="355028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Dagger2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990" y="45929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990" y="40716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GreenDao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4990" y="302895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Glide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990" y="25076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ARouter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02790" y="2500630"/>
            <a:ext cx="7740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的源码流程解读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971550" y="-80010"/>
          <a:ext cx="10248265" cy="1329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9664065" imgH="18422620" progId="Visio.Drawing.15">
                  <p:embed/>
                </p:oleObj>
              </mc:Choice>
              <mc:Fallback>
                <p:oleObj name="" r:id="rId1" imgW="9664065" imgH="1842262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-80010"/>
                        <a:ext cx="10248265" cy="13291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8NJOXHR5OZ)`T0S2XCZ)N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0" y="1147445"/>
            <a:ext cx="5619750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$A@9H7)6UJP7149$YQ1XOJ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656590"/>
            <a:ext cx="10058400" cy="52362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]78BGVZW~G3Q9UBL3[LY)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1315085"/>
            <a:ext cx="10058400" cy="30753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786JRL($[%0XN)BG%SYVK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710565"/>
            <a:ext cx="926782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Q_(RQRF}H68ZW}3E9T1XK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6695" y="1663065"/>
            <a:ext cx="935355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DMNU{8D50J`VS@OC9WX2N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710565"/>
            <a:ext cx="8420100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@E7}M59IZKDQ28$$WR5`L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1090295"/>
            <a:ext cx="93249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02790" y="2500630"/>
            <a:ext cx="6978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中的设计模式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810" y="-1851660"/>
            <a:ext cx="6274435" cy="8724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建造者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54990" y="1198880"/>
            <a:ext cx="55206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建造者模式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Retrofit对象的创建、ServiceMethod对象创建都使用Build模式，将复杂对象的创建和表示分离，调用者不需要知道复杂的创建过程，使用Build的相关方法进行配置创建对象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门面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990" y="1108710"/>
            <a:ext cx="531876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2. 外观模式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Retrofit对外提供了统一的调度，屏蔽了内部的实现，使得使用该网络库简单便捷。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门面模式: 提供一个统一的接口去访问多个子系统的多个不同的接口，它为子系统中的一组接口提供一个统一的高层接口。使用子系统更容易使用</a:t>
            </a:r>
            <a:endParaRPr lang="zh-CN" altLang="en-US"/>
          </a:p>
        </p:txBody>
      </p:sp>
      <p:pic>
        <p:nvPicPr>
          <p:cNvPr id="4" name="图片 3" descr="NBY3{MDG19HOW62EJLK{O6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30" y="1437005"/>
            <a:ext cx="5329555" cy="461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77Z}R7$15CZ5[YB[A9`HBX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20" y="1007745"/>
            <a:ext cx="7038340" cy="5158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155" y="1812925"/>
            <a:ext cx="1929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Subject: </a:t>
            </a:r>
            <a:r>
              <a:rPr lang="zh-CN" altLang="en-US"/>
              <a:t>抽象主题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1155" y="4050665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Proxy: </a:t>
            </a:r>
            <a:r>
              <a:rPr lang="zh-CN" altLang="en-US"/>
              <a:t>代理类，也称委托类，代理类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1155" y="2793365"/>
            <a:ext cx="4631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RealSubject: </a:t>
            </a:r>
            <a:r>
              <a:rPr lang="zh-CN" altLang="en-US"/>
              <a:t>真实主题类，也称为被委托类，</a:t>
            </a:r>
            <a:endParaRPr lang="zh-CN" altLang="en-US"/>
          </a:p>
          <a:p>
            <a:r>
              <a:rPr lang="zh-CN" altLang="en-US"/>
              <a:t>被代理类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1155" y="5031105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Client: </a:t>
            </a:r>
            <a:r>
              <a:rPr lang="zh-CN" altLang="en-US"/>
              <a:t>客户端类</a:t>
            </a:r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40360" y="1812925"/>
            <a:ext cx="4630420" cy="3586480"/>
            <a:chOff x="536" y="2855"/>
            <a:chExt cx="7292" cy="5648"/>
          </a:xfrm>
        </p:grpSpPr>
        <p:sp>
          <p:nvSpPr>
            <p:cNvPr id="8" name="文本框 7"/>
            <p:cNvSpPr txBox="1"/>
            <p:nvPr/>
          </p:nvSpPr>
          <p:spPr>
            <a:xfrm>
              <a:off x="536" y="2855"/>
              <a:ext cx="3039" cy="5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Subject: </a:t>
              </a:r>
              <a:r>
                <a:rPr lang="zh-CN" altLang="en-US"/>
                <a:t>抽象主题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6" y="6379"/>
              <a:ext cx="6001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Proxy: </a:t>
              </a:r>
              <a:r>
                <a:rPr lang="zh-CN" altLang="en-US"/>
                <a:t>代理类，也称委托类，代理类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6" y="4399"/>
              <a:ext cx="7293" cy="10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RealSubject: </a:t>
              </a:r>
              <a:r>
                <a:rPr lang="zh-CN" altLang="en-US"/>
                <a:t>真实主题类，也称为被委托类，</a:t>
              </a:r>
              <a:endParaRPr lang="zh-CN" altLang="en-US"/>
            </a:p>
            <a:p>
              <a:r>
                <a:rPr lang="zh-CN" altLang="en-US"/>
                <a:t>被代理类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6" y="7923"/>
              <a:ext cx="2788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Client: </a:t>
              </a:r>
              <a:r>
                <a:rPr lang="zh-CN" altLang="en-US"/>
                <a:t>客户端类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7205" y="1148715"/>
            <a:ext cx="90836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静态代理：代理类中维护一个原始对象的成员变量，每个方法调用之前调用原始对象的方法即可。无需任何条件限制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动态代理：比静态代理复杂点就是有一个规则：就是原始对象必须要实现接口才可以操作，原理是因为动态代理其实是自动生成一个代理类的字节码，类名一般都是Proxy$0啥的，这个类会自动实现原始类实现的接口方法，然后在使用反射机制调用接口中的所有方法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1617345" y="2891790"/>
          <a:ext cx="7886065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526530" imgH="2573020" progId="Visio.Drawing.15">
                  <p:embed/>
                </p:oleObj>
              </mc:Choice>
              <mc:Fallback>
                <p:oleObj name="" r:id="rId3" imgW="6526530" imgH="25730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345" y="2891790"/>
                        <a:ext cx="7886065" cy="34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动态代理的实现原理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748665" y="1328420"/>
            <a:ext cx="1387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jdk</a:t>
            </a:r>
            <a:r>
              <a:rPr lang="zh-CN" altLang="en-US"/>
              <a:t>实现方案</a:t>
            </a:r>
            <a:endParaRPr lang="zh-CN" altLang="en-US"/>
          </a:p>
        </p:txBody>
      </p:sp>
      <p:pic>
        <p:nvPicPr>
          <p:cNvPr id="4" name="图片 3" descr="UTGHOUMTR53LWLOGQOUHQL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766570"/>
            <a:ext cx="6457950" cy="4789170"/>
          </a:xfrm>
          <a:prstGeom prst="rect">
            <a:avLst/>
          </a:prstGeom>
        </p:spPr>
      </p:pic>
      <p:pic>
        <p:nvPicPr>
          <p:cNvPr id="7" name="图片 6" descr="`20W%_`K6L_O}}6$]052JN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40" y="571500"/>
            <a:ext cx="3514090" cy="664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04" y="335052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692785" y="0"/>
            <a:ext cx="10806430" cy="628396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661035" y="2369185"/>
            <a:ext cx="10572750" cy="14331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en-US" altLang="zh-CN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Winners do what losers don't want to do</a:t>
            </a:r>
            <a:endParaRPr lang="en-US" altLang="zh-CN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zh-CN" altLang="en-US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胜利者做失败者不愿意做的事</a:t>
            </a:r>
            <a:endParaRPr lang="zh-CN" altLang="en-US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69310" y="2921635"/>
            <a:ext cx="5454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中的注解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K~URU)FR@K6B((5A6X0A4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" y="920115"/>
            <a:ext cx="8448675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_4`RW){)FGPLM)DFID7$Y_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1190"/>
            <a:ext cx="17145635" cy="24809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@KF5XL9PYSOX$[EIJ]4RB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685" y="-922655"/>
            <a:ext cx="7936230" cy="77393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e5b7b74-eb9e-4087-8ed1-ebbd4b8073f3}"/>
  <p:tag name="KSO_WM_UNIT_TEXTBOXSTYLE_INDEX" val="12"/>
  <p:tag name="KSO_WM_UNIT_TEXTBOXSTYLE_TYPE" val="MultOutline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3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7dd4dbfa-d3bf-473d-ac23-07baeb15edd4}"/>
  <p:tag name="KSO_WM_UNIT_TEXTBOXSTYLE_INDEX" val="19"/>
  <p:tag name="KSO_WM_UNIT_TEXTBOXSTYLE_TYPE" val="MultPara"/>
</p:tagLst>
</file>

<file path=ppt/tags/tag14.xml><?xml version="1.0" encoding="utf-8"?>
<p:tagLst xmlns:p="http://schemas.openxmlformats.org/presentationml/2006/main">
  <p:tag name="KSO_WM_UNIT_TEXT_PART_ID_V2" val="d-3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7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7ac0687e-3443-493d-909d-fe46a6f74259}"/>
  <p:tag name="KSO_WM_UNIT_TEXTBOXSTYLE_INDEX" val="18"/>
  <p:tag name="KSO_WM_UNIT_TEXTBOXSTYLE_TYPE" val="MultOutline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0c8c281-150e-4ae4-9739-7318918bfdd3}"/>
  <p:tag name="KSO_WM_UNIT_TEXTBOXSTYLE_INDEX" val="10"/>
  <p:tag name="KSO_WM_UNIT_TEXTBOXSTYLE_TYPE" val="MultOutline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bded4340-5032-4541-9ef8-d74133a2020d}"/>
  <p:tag name="KSO_WM_UNIT_TEXTBOXSTYLE_INDEX" val="11"/>
  <p:tag name="KSO_WM_UNIT_TEXTBOXSTYLE_TYPE" val="OneParaText"/>
</p:tagLst>
</file>

<file path=ppt/tags/tag1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2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cc89e62d-d437-4f43-90f1-3f021b659723}"/>
  <p:tag name="KSO_WM_UNIT_TEXTBOXSTYLE_INDEX" val="12"/>
  <p:tag name="KSO_WM_UNIT_TEXTBOXSTYLE_TYPE" val="OneParaText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5a238009-a542-47cf-acdd-0d35958953d7}"/>
  <p:tag name="KSO_WM_UNIT_TEXTBOXSTYLE_INDEX" val="11"/>
  <p:tag name="KSO_WM_UNIT_TEXTBOXSTYLE_TYPE" val="OneParaTitle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92ec0ba-4d5d-4f21-b427-3922438b2a08}"/>
  <p:tag name="KSO_WM_UNIT_TEXTBOXSTYLE_INDEX" val="14"/>
  <p:tag name="KSO_WM_UNIT_TEXTBOXSTYLE_TYPE" val="MultOutline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495abae-1d21-4d8a-9b42-2e332b397b9b}"/>
  <p:tag name="KSO_WM_UNIT_TEXTBOXSTYLE_INDEX" val="14"/>
  <p:tag name="KSO_WM_UNIT_TEXTBOXSTYLE_TYPE" val="MultOutline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a4fbc4c-f66d-4878-a9c5-a1230a04d70c}"/>
  <p:tag name="KSO_WM_UNIT_TEXTBOXSTYLE_INDEX" val="14"/>
  <p:tag name="KSO_WM_UNIT_TEXTBOXSTYLE_TYPE" val="MultOutline"/>
</p:tagLst>
</file>

<file path=ppt/tags/tag27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6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b1adecce-4c22-4498-88fb-a727ca8b5ab9}"/>
  <p:tag name="KSO_WM_UNIT_TEXTBOXSTYLE_INDEX" val="20"/>
  <p:tag name="KSO_WM_UNIT_TEXTBOXSTYLE_TYPE" val="MultPara"/>
</p:tagLst>
</file>

<file path=ppt/tags/tag2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3035991b-0047-414a-984c-ce1e463e74f0}"/>
  <p:tag name="KSO_WM_UNIT_TEXTBOXSTYLE_INDEX" val="11"/>
  <p:tag name="KSO_WM_UNIT_TEXTBOXSTYLE_TYPE" val="OneParaText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3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c4fc540e-fe9f-43de-8df6-bdc51875c206}"/>
  <p:tag name="KSO_WM_UNIT_TEXTBOXSTYLE_INDEX" val="16"/>
  <p:tag name="KSO_WM_UNIT_TEXTBOXSTYLE_TYPE" val="MultPara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5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50.xml><?xml version="1.0" encoding="utf-8"?>
<p:tagLst xmlns:p="http://schemas.openxmlformats.org/presentationml/2006/main">
  <p:tag name="PA" val="v4.0.0"/>
</p:tagLst>
</file>

<file path=ppt/tags/tag51.xml><?xml version="1.0" encoding="utf-8"?>
<p:tagLst xmlns:p="http://schemas.openxmlformats.org/presentationml/2006/main">
  <p:tag name="PA" val="v4.0.0"/>
</p:tagLst>
</file>

<file path=ppt/tags/tag52.xml><?xml version="1.0" encoding="utf-8"?>
<p:tagLst xmlns:p="http://schemas.openxmlformats.org/presentationml/2006/main">
  <p:tag name="PA" val="v4.0.0"/>
</p:tagLst>
</file>

<file path=ppt/tags/tag53.xml><?xml version="1.0" encoding="utf-8"?>
<p:tagLst xmlns:p="http://schemas.openxmlformats.org/presentationml/2006/main">
  <p:tag name="PA" val="v4.0.0"/>
</p:tagLst>
</file>

<file path=ppt/tags/tag54.xml><?xml version="1.0" encoding="utf-8"?>
<p:tagLst xmlns:p="http://schemas.openxmlformats.org/presentationml/2006/main">
  <p:tag name="PA" val="v4.0.0"/>
</p:tagLst>
</file>

<file path=ppt/tags/tag55.xml><?xml version="1.0" encoding="utf-8"?>
<p:tagLst xmlns:p="http://schemas.openxmlformats.org/presentationml/2006/main">
  <p:tag name="PA" val="v4.0.0"/>
</p:tagLst>
</file>

<file path=ppt/tags/tag56.xml><?xml version="1.0" encoding="utf-8"?>
<p:tagLst xmlns:p="http://schemas.openxmlformats.org/presentationml/2006/main">
  <p:tag name="PA" val="v4.0.0"/>
</p:tagLst>
</file>

<file path=ppt/tags/tag57.xml><?xml version="1.0" encoding="utf-8"?>
<p:tagLst xmlns:p="http://schemas.openxmlformats.org/presentationml/2006/main">
  <p:tag name="KSO_WM_DOC_GUID" val="{b4ba24e5-6ca9-441b-bcbb-80aabcbcd2de}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02226dc-38ce-4319-aa57-2d596570e640}"/>
  <p:tag name="KSO_WM_UNIT_TEXTBOXSTYLE_INDEX" val="14"/>
  <p:tag name="KSO_WM_UNIT_TEXTBOXSTYLE_TYPE" val="MultOutline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9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5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a4506e5-f58f-42b5-b3cc-5381f00d7f0f}"/>
  <p:tag name="KSO_WM_UNIT_TEXTBOXSTYLE_INDEX" val="16"/>
  <p:tag name="KSO_WM_UNIT_TEXTBOXSTYLE_TYPE" val="MultOutlin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4150</Words>
  <Application>WPS 演示</Application>
  <PresentationFormat>宽屏</PresentationFormat>
  <Paragraphs>397</Paragraphs>
  <Slides>58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83" baseType="lpstr">
      <vt:lpstr>Arial</vt:lpstr>
      <vt:lpstr>宋体</vt:lpstr>
      <vt:lpstr>Wingdings</vt:lpstr>
      <vt:lpstr>微软雅黑</vt:lpstr>
      <vt:lpstr>Calibri</vt:lpstr>
      <vt:lpstr>Clear Sans Light</vt:lpstr>
      <vt:lpstr>Yu Gothic UI Light</vt:lpstr>
      <vt:lpstr>Times New Roman</vt:lpstr>
      <vt:lpstr>等线</vt:lpstr>
      <vt:lpstr>黑体</vt:lpstr>
      <vt:lpstr>Arial Unicode MS</vt:lpstr>
      <vt:lpstr>Wingdings</vt:lpstr>
      <vt:lpstr>WPS-Bullets</vt:lpstr>
      <vt:lpstr>Segoe UI</vt:lpstr>
      <vt:lpstr>Impact</vt:lpstr>
      <vt:lpstr>Gill Sans</vt:lpstr>
      <vt:lpstr>思源黑体 CN Medium</vt:lpstr>
      <vt:lpstr>思源黑体 CN Normal</vt:lpstr>
      <vt:lpstr>字魂59号-创粗黑</vt:lpstr>
      <vt:lpstr>等线 Light</vt:lpstr>
      <vt:lpstr>Office 主题​​</vt:lpstr>
      <vt:lpstr>1_Office 主题​​</vt:lpstr>
      <vt:lpstr>Visio.Drawing.15</vt:lpstr>
      <vt:lpstr>Visio.Drawing.15</vt:lpstr>
      <vt:lpstr>Visio.Drawing.15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5087</cp:revision>
  <dcterms:created xsi:type="dcterms:W3CDTF">2016-08-30T15:34:00Z</dcterms:created>
  <dcterms:modified xsi:type="dcterms:W3CDTF">2020-05-06T14:27:18Z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